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53" autoAdjust="0"/>
    <p:restoredTop sz="94660"/>
  </p:normalViewPr>
  <p:slideViewPr>
    <p:cSldViewPr>
      <p:cViewPr varScale="1">
        <p:scale>
          <a:sx n="121" d="100"/>
          <a:sy n="121" d="100"/>
        </p:scale>
        <p:origin x="936" y="102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C82152-25AE-499D-B3DF-DE1CC0A0AB14}" type="datetimeFigureOut">
              <a:rPr lang="hr-HR" smtClean="0"/>
              <a:t>8.6.2015.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14B0E-AE32-40B2-8B50-837353CFA6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296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14B0E-AE32-40B2-8B50-837353CFA630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4044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12202-99EF-4BEB-B5F4-3208EBE3B6B7}" type="datetimeFigureOut">
              <a:rPr lang="hr-HR" smtClean="0"/>
              <a:t>8.6.2015.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497D-C529-4DFA-9350-189F189DC111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12202-99EF-4BEB-B5F4-3208EBE3B6B7}" type="datetimeFigureOut">
              <a:rPr lang="hr-HR" smtClean="0"/>
              <a:t>8.6.2015.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497D-C529-4DFA-9350-189F189DC11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12202-99EF-4BEB-B5F4-3208EBE3B6B7}" type="datetimeFigureOut">
              <a:rPr lang="hr-HR" smtClean="0"/>
              <a:t>8.6.2015.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497D-C529-4DFA-9350-189F189DC11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12202-99EF-4BEB-B5F4-3208EBE3B6B7}" type="datetimeFigureOut">
              <a:rPr lang="hr-HR" smtClean="0"/>
              <a:t>8.6.2015.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497D-C529-4DFA-9350-189F189DC11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12202-99EF-4BEB-B5F4-3208EBE3B6B7}" type="datetimeFigureOut">
              <a:rPr lang="hr-HR" smtClean="0"/>
              <a:t>8.6.2015.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497D-C529-4DFA-9350-189F189DC111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12202-99EF-4BEB-B5F4-3208EBE3B6B7}" type="datetimeFigureOut">
              <a:rPr lang="hr-HR" smtClean="0"/>
              <a:t>8.6.2015.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497D-C529-4DFA-9350-189F189DC11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12202-99EF-4BEB-B5F4-3208EBE3B6B7}" type="datetimeFigureOut">
              <a:rPr lang="hr-HR" smtClean="0"/>
              <a:t>8.6.2015.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497D-C529-4DFA-9350-189F189DC11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12202-99EF-4BEB-B5F4-3208EBE3B6B7}" type="datetimeFigureOut">
              <a:rPr lang="hr-HR" smtClean="0"/>
              <a:t>8.6.2015.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497D-C529-4DFA-9350-189F189DC11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12202-99EF-4BEB-B5F4-3208EBE3B6B7}" type="datetimeFigureOut">
              <a:rPr lang="hr-HR" smtClean="0"/>
              <a:t>8.6.2015.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497D-C529-4DFA-9350-189F189DC11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12202-99EF-4BEB-B5F4-3208EBE3B6B7}" type="datetimeFigureOut">
              <a:rPr lang="hr-HR" smtClean="0"/>
              <a:t>8.6.2015.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497D-C529-4DFA-9350-189F189DC11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12202-99EF-4BEB-B5F4-3208EBE3B6B7}" type="datetimeFigureOut">
              <a:rPr lang="hr-HR" smtClean="0"/>
              <a:t>8.6.2015.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553497D-C529-4DFA-9350-189F189DC111}" type="slidenum">
              <a:rPr lang="hr-HR" smtClean="0"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712202-99EF-4BEB-B5F4-3208EBE3B6B7}" type="datetimeFigureOut">
              <a:rPr lang="hr-HR" smtClean="0"/>
              <a:t>8.6.2015.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53497D-C529-4DFA-9350-189F189DC111}" type="slidenum">
              <a:rPr lang="hr-HR" smtClean="0"/>
              <a:t>‹#›</a:t>
            </a:fld>
            <a:endParaRPr lang="hr-H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560840" cy="2075656"/>
          </a:xfrm>
        </p:spPr>
        <p:txBody>
          <a:bodyPr>
            <a:normAutofit/>
          </a:bodyPr>
          <a:lstStyle/>
          <a:p>
            <a:r>
              <a:rPr lang="hr-HR" sz="6000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entrepreneurship</a:t>
            </a:r>
            <a:endParaRPr lang="hr-HR" sz="6000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69277"/>
            <a:ext cx="4807489" cy="962031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805264"/>
            <a:ext cx="2339752" cy="1090058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 Traditional            vs.       Social entrepreneurship</a:t>
            </a:r>
          </a:p>
        </p:txBody>
      </p:sp>
      <p:sp>
        <p:nvSpPr>
          <p:cNvPr id="4" name="Down Arrow 3"/>
          <p:cNvSpPr/>
          <p:nvPr/>
        </p:nvSpPr>
        <p:spPr>
          <a:xfrm>
            <a:off x="1043608" y="2564904"/>
            <a:ext cx="792088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Down Arrow 4"/>
          <p:cNvSpPr/>
          <p:nvPr/>
        </p:nvSpPr>
        <p:spPr>
          <a:xfrm>
            <a:off x="5076056" y="2564904"/>
            <a:ext cx="792088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TextBox 6"/>
          <p:cNvSpPr txBox="1"/>
          <p:nvPr/>
        </p:nvSpPr>
        <p:spPr>
          <a:xfrm>
            <a:off x="395536" y="386104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Maximum profit</a:t>
            </a:r>
            <a:endParaRPr lang="hr-HR" dirty="0"/>
          </a:p>
        </p:txBody>
      </p:sp>
      <p:sp>
        <p:nvSpPr>
          <p:cNvPr id="8" name="TextBox 7"/>
          <p:cNvSpPr txBox="1"/>
          <p:nvPr/>
        </p:nvSpPr>
        <p:spPr>
          <a:xfrm>
            <a:off x="4211960" y="386104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      Sustainable profit</a:t>
            </a:r>
            <a:endParaRPr lang="hr-H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4572000" y="908720"/>
            <a:ext cx="201622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hr-HR" dirty="0" smtClean="0"/>
              <a:t>Social entrepreneur</a:t>
            </a:r>
            <a:endParaRPr lang="hr-HR" dirty="0"/>
          </a:p>
        </p:txBody>
      </p:sp>
      <p:sp>
        <p:nvSpPr>
          <p:cNvPr id="10" name="Rounded Rectangle 9"/>
          <p:cNvSpPr/>
          <p:nvPr/>
        </p:nvSpPr>
        <p:spPr>
          <a:xfrm>
            <a:off x="683568" y="836712"/>
            <a:ext cx="187220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Traditional entrepreneur</a:t>
            </a:r>
            <a:endParaRPr lang="hr-HR" dirty="0"/>
          </a:p>
        </p:txBody>
      </p:sp>
      <p:sp>
        <p:nvSpPr>
          <p:cNvPr id="11" name="Rectangle 10"/>
          <p:cNvSpPr/>
          <p:nvPr/>
        </p:nvSpPr>
        <p:spPr>
          <a:xfrm>
            <a:off x="3203848" y="908720"/>
            <a:ext cx="43204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vs</a:t>
            </a:r>
            <a:endParaRPr lang="hr-HR" dirty="0"/>
          </a:p>
        </p:txBody>
      </p:sp>
      <p:sp>
        <p:nvSpPr>
          <p:cNvPr id="12" name="TextBox 11"/>
          <p:cNvSpPr txBox="1"/>
          <p:nvPr/>
        </p:nvSpPr>
        <p:spPr>
          <a:xfrm>
            <a:off x="539552" y="1916832"/>
            <a:ext cx="34563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dirty="0"/>
              <a:t>s</a:t>
            </a:r>
            <a:r>
              <a:rPr lang="hr-HR" dirty="0" smtClean="0"/>
              <a:t>ees oportunity</a:t>
            </a:r>
          </a:p>
          <a:p>
            <a:pPr>
              <a:buFont typeface="Arial" pitchFamily="34" charset="0"/>
              <a:buChar char="•"/>
            </a:pPr>
            <a:r>
              <a:rPr lang="hr-HR" dirty="0"/>
              <a:t>t</a:t>
            </a:r>
            <a:r>
              <a:rPr lang="hr-HR" dirty="0" smtClean="0"/>
              <a:t>akes risk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accepts responsibility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wants to be rich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protects intellectual  ownership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wants intellectual ownership</a:t>
            </a:r>
          </a:p>
          <a:p>
            <a:pPr>
              <a:buFont typeface="Arial" pitchFamily="34" charset="0"/>
              <a:buChar char="•"/>
            </a:pPr>
            <a:r>
              <a:rPr lang="hr-HR" dirty="0"/>
              <a:t>i</a:t>
            </a:r>
            <a:r>
              <a:rPr lang="hr-HR" dirty="0" smtClean="0"/>
              <a:t>ndependent</a:t>
            </a:r>
          </a:p>
          <a:p>
            <a:pPr>
              <a:buFont typeface="Arial" pitchFamily="34" charset="0"/>
              <a:buChar char="•"/>
            </a:pPr>
            <a:r>
              <a:rPr lang="hr-HR" dirty="0"/>
              <a:t>y</a:t>
            </a:r>
            <a:r>
              <a:rPr lang="hr-HR" dirty="0" smtClean="0"/>
              <a:t>our own boss</a:t>
            </a:r>
          </a:p>
          <a:p>
            <a:pPr>
              <a:buFont typeface="Arial" pitchFamily="34" charset="0"/>
              <a:buChar char="•"/>
            </a:pPr>
            <a:r>
              <a:rPr lang="hr-HR" dirty="0"/>
              <a:t>r</a:t>
            </a:r>
            <a:r>
              <a:rPr lang="hr-HR" dirty="0" smtClean="0"/>
              <a:t>eserves control</a:t>
            </a:r>
          </a:p>
          <a:p>
            <a:pPr>
              <a:buFont typeface="Arial" pitchFamily="34" charset="0"/>
              <a:buChar char="•"/>
            </a:pPr>
            <a:endParaRPr lang="hr-HR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4499992" y="1916832"/>
            <a:ext cx="32403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dirty="0"/>
              <a:t>s</a:t>
            </a:r>
            <a:r>
              <a:rPr lang="hr-HR" dirty="0" smtClean="0"/>
              <a:t>ees chance for other people’s life improvement</a:t>
            </a:r>
          </a:p>
          <a:p>
            <a:pPr>
              <a:buFont typeface="Arial" pitchFamily="34" charset="0"/>
              <a:buChar char="•"/>
            </a:pPr>
            <a:r>
              <a:rPr lang="hr-HR" dirty="0"/>
              <a:t>t</a:t>
            </a:r>
            <a:r>
              <a:rPr lang="hr-HR" dirty="0" smtClean="0"/>
              <a:t>akes risk</a:t>
            </a:r>
          </a:p>
          <a:p>
            <a:pPr>
              <a:buFont typeface="Arial" pitchFamily="34" charset="0"/>
              <a:buChar char="•"/>
            </a:pPr>
            <a:r>
              <a:rPr lang="hr-HR" dirty="0"/>
              <a:t>a</a:t>
            </a:r>
            <a:r>
              <a:rPr lang="hr-HR" dirty="0" smtClean="0"/>
              <a:t>ccepts responsibility</a:t>
            </a:r>
          </a:p>
          <a:p>
            <a:pPr>
              <a:buFont typeface="Arial" pitchFamily="34" charset="0"/>
              <a:buChar char="•"/>
            </a:pPr>
            <a:r>
              <a:rPr lang="hr-HR" dirty="0"/>
              <a:t>e</a:t>
            </a:r>
            <a:r>
              <a:rPr lang="hr-HR" dirty="0" smtClean="0"/>
              <a:t>arns to maintain mission</a:t>
            </a:r>
          </a:p>
          <a:p>
            <a:pPr>
              <a:buFont typeface="Arial" pitchFamily="34" charset="0"/>
              <a:buChar char="•"/>
            </a:pPr>
            <a:r>
              <a:rPr lang="hr-HR" dirty="0"/>
              <a:t>e</a:t>
            </a:r>
            <a:r>
              <a:rPr lang="hr-HR" dirty="0" smtClean="0"/>
              <a:t>nriches others...</a:t>
            </a:r>
          </a:p>
          <a:p>
            <a:endParaRPr lang="hr-H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1196752"/>
            <a:ext cx="4382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CONCEPT OF SOCIAL ENTREPRENEURSHIP</a:t>
            </a:r>
            <a:endParaRPr lang="hr-HR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2060848"/>
            <a:ext cx="690695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hr-HR" dirty="0"/>
              <a:t>i</a:t>
            </a:r>
            <a:r>
              <a:rPr lang="hr-HR" dirty="0" smtClean="0"/>
              <a:t>dentificate idea and a vision</a:t>
            </a:r>
          </a:p>
          <a:p>
            <a:pPr>
              <a:buFont typeface="Wingdings" pitchFamily="2" charset="2"/>
              <a:buChar char="Ø"/>
            </a:pPr>
            <a:r>
              <a:rPr lang="hr-HR" dirty="0"/>
              <a:t>i</a:t>
            </a:r>
            <a:r>
              <a:rPr lang="hr-HR" dirty="0" smtClean="0"/>
              <a:t>dentificate key stakeholders</a:t>
            </a:r>
          </a:p>
          <a:p>
            <a:pPr>
              <a:buFont typeface="Wingdings" pitchFamily="2" charset="2"/>
              <a:buChar char="Ø"/>
            </a:pPr>
            <a:r>
              <a:rPr lang="hr-HR" dirty="0"/>
              <a:t>i</a:t>
            </a:r>
            <a:r>
              <a:rPr lang="hr-HR" dirty="0" smtClean="0"/>
              <a:t>dentificate and manage matching partnerships, alliances and help</a:t>
            </a:r>
          </a:p>
          <a:p>
            <a:pPr>
              <a:buFont typeface="Wingdings" pitchFamily="2" charset="2"/>
              <a:buChar char="Ø"/>
            </a:pPr>
            <a:r>
              <a:rPr lang="hr-HR" dirty="0"/>
              <a:t>i</a:t>
            </a:r>
            <a:r>
              <a:rPr lang="hr-HR" dirty="0" smtClean="0"/>
              <a:t>dentificate and manage matching resources</a:t>
            </a:r>
          </a:p>
          <a:p>
            <a:pPr>
              <a:buFont typeface="Wingdings" pitchFamily="2" charset="2"/>
              <a:buChar char="Ø"/>
            </a:pPr>
            <a:r>
              <a:rPr lang="hr-HR" dirty="0"/>
              <a:t>c</a:t>
            </a:r>
            <a:r>
              <a:rPr lang="hr-HR" dirty="0" smtClean="0"/>
              <a:t>onvert plan into reality</a:t>
            </a:r>
          </a:p>
          <a:p>
            <a:pPr>
              <a:buFont typeface="Wingdings" pitchFamily="2" charset="2"/>
              <a:buChar char="Ø"/>
            </a:pPr>
            <a:r>
              <a:rPr lang="hr-HR" dirty="0"/>
              <a:t>s</a:t>
            </a:r>
            <a:r>
              <a:rPr lang="hr-HR" dirty="0" smtClean="0"/>
              <a:t>ustainability and survival</a:t>
            </a:r>
            <a:endParaRPr lang="hr-H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412776"/>
            <a:ext cx="4386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Characteristics of social entrepreneurs 1</a:t>
            </a:r>
            <a:endParaRPr lang="hr-HR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2276872"/>
            <a:ext cx="682930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hr-HR" dirty="0"/>
              <a:t>i</a:t>
            </a:r>
            <a:r>
              <a:rPr lang="hr-HR" dirty="0" smtClean="0"/>
              <a:t>ndividuals with inovative decision for the most important social 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 problems</a:t>
            </a:r>
          </a:p>
          <a:p>
            <a:pPr>
              <a:buFont typeface="Wingdings" pitchFamily="2" charset="2"/>
              <a:buChar char="q"/>
            </a:pPr>
            <a:endParaRPr lang="hr-HR" dirty="0"/>
          </a:p>
          <a:p>
            <a:pPr>
              <a:buFont typeface="Wingdings" pitchFamily="2" charset="2"/>
              <a:buChar char="q"/>
            </a:pPr>
            <a:r>
              <a:rPr lang="hr-HR" dirty="0"/>
              <a:t>p</a:t>
            </a:r>
            <a:r>
              <a:rPr lang="hr-HR" dirty="0" smtClean="0"/>
              <a:t>ersistent visionars</a:t>
            </a:r>
          </a:p>
          <a:p>
            <a:pPr>
              <a:buFont typeface="Wingdings" pitchFamily="2" charset="2"/>
              <a:buChar char="q"/>
            </a:pPr>
            <a:r>
              <a:rPr lang="hr-HR" dirty="0"/>
              <a:t> </a:t>
            </a:r>
            <a:r>
              <a:rPr lang="hr-HR" dirty="0" smtClean="0"/>
              <a:t>exploit chances that others fail</a:t>
            </a:r>
          </a:p>
          <a:p>
            <a:pPr>
              <a:buFont typeface="Wingdings" pitchFamily="2" charset="2"/>
              <a:buChar char="q"/>
            </a:pPr>
            <a:r>
              <a:rPr lang="hr-HR" dirty="0"/>
              <a:t> </a:t>
            </a:r>
            <a:r>
              <a:rPr lang="hr-HR" dirty="0" smtClean="0"/>
              <a:t>invent new ways</a:t>
            </a:r>
          </a:p>
          <a:p>
            <a:pPr>
              <a:buFont typeface="Wingdings" pitchFamily="2" charset="2"/>
              <a:buChar char="q"/>
            </a:pPr>
            <a:r>
              <a:rPr lang="hr-HR" dirty="0"/>
              <a:t>c</a:t>
            </a:r>
            <a:r>
              <a:rPr lang="hr-HR" dirty="0" smtClean="0"/>
              <a:t>reate decisions for better society</a:t>
            </a:r>
          </a:p>
          <a:p>
            <a:pPr>
              <a:buFont typeface="Wingdings" pitchFamily="2" charset="2"/>
              <a:buChar char="q"/>
            </a:pPr>
            <a:r>
              <a:rPr lang="hr-HR" dirty="0"/>
              <a:t>a</a:t>
            </a:r>
            <a:r>
              <a:rPr lang="hr-HR" dirty="0" smtClean="0"/>
              <a:t>chieve bigger effect on resources</a:t>
            </a:r>
          </a:p>
          <a:p>
            <a:pPr>
              <a:buFont typeface="Wingdings" pitchFamily="2" charset="2"/>
              <a:buChar char="q"/>
            </a:pPr>
            <a:r>
              <a:rPr lang="hr-HR" dirty="0"/>
              <a:t>i</a:t>
            </a:r>
            <a:r>
              <a:rPr lang="hr-HR" dirty="0" smtClean="0"/>
              <a:t>mprove efectivity through creative partnership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provide tenable effect on society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1340768"/>
            <a:ext cx="4386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Characteristics of social entrepreneurs 2</a:t>
            </a:r>
            <a:endParaRPr lang="hr-HR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2204864"/>
            <a:ext cx="69127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hr-HR" dirty="0"/>
              <a:t>c</a:t>
            </a:r>
            <a:r>
              <a:rPr lang="hr-HR" dirty="0" smtClean="0"/>
              <a:t>ombine entrepreneur’s skills with passion for Social</a:t>
            </a:r>
          </a:p>
          <a:p>
            <a:r>
              <a:rPr lang="hr-HR" dirty="0" smtClean="0"/>
              <a:t>   responsibility</a:t>
            </a:r>
          </a:p>
          <a:p>
            <a:pPr>
              <a:buFont typeface="Wingdings" pitchFamily="2" charset="2"/>
              <a:buChar char="q"/>
            </a:pPr>
            <a:r>
              <a:rPr lang="hr-HR" dirty="0"/>
              <a:t>a</a:t>
            </a:r>
            <a:r>
              <a:rPr lang="hr-HR" dirty="0" smtClean="0"/>
              <a:t>mbitious</a:t>
            </a:r>
          </a:p>
          <a:p>
            <a:pPr>
              <a:buFont typeface="Wingdings" pitchFamily="2" charset="2"/>
              <a:buChar char="q"/>
            </a:pPr>
            <a:r>
              <a:rPr lang="hr-HR" dirty="0"/>
              <a:t>l</a:t>
            </a:r>
            <a:r>
              <a:rPr lang="hr-HR" dirty="0" smtClean="0"/>
              <a:t>ead by mission</a:t>
            </a:r>
          </a:p>
          <a:p>
            <a:pPr>
              <a:buFont typeface="Wingdings" pitchFamily="2" charset="2"/>
              <a:buChar char="q"/>
            </a:pPr>
            <a:r>
              <a:rPr lang="hr-HR" dirty="0"/>
              <a:t>r</a:t>
            </a:r>
            <a:r>
              <a:rPr lang="hr-HR" dirty="0" smtClean="0"/>
              <a:t>esourceful</a:t>
            </a:r>
          </a:p>
          <a:p>
            <a:pPr>
              <a:buFont typeface="Wingdings" pitchFamily="2" charset="2"/>
              <a:buChar char="q"/>
            </a:pPr>
            <a:r>
              <a:rPr lang="hr-HR" dirty="0"/>
              <a:t>o</a:t>
            </a:r>
            <a:r>
              <a:rPr lang="hr-HR" dirty="0" smtClean="0"/>
              <a:t>riented to results</a:t>
            </a:r>
          </a:p>
          <a:p>
            <a:pPr>
              <a:buFont typeface="Wingdings" pitchFamily="2" charset="2"/>
              <a:buChar char="q"/>
            </a:pP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1556792"/>
            <a:ext cx="4203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 Characteristics of social entrepreneurs 3</a:t>
            </a:r>
            <a:endParaRPr lang="hr-HR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2204864"/>
            <a:ext cx="544097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hr-HR" dirty="0"/>
              <a:t>w</a:t>
            </a:r>
            <a:r>
              <a:rPr lang="hr-HR" dirty="0" smtClean="0"/>
              <a:t>ill for  self-discipline</a:t>
            </a:r>
          </a:p>
          <a:p>
            <a:pPr>
              <a:buFont typeface="Wingdings" pitchFamily="2" charset="2"/>
              <a:buChar char="q"/>
            </a:pPr>
            <a:r>
              <a:rPr lang="hr-HR" dirty="0"/>
              <a:t>w</a:t>
            </a:r>
            <a:r>
              <a:rPr lang="hr-HR" dirty="0" smtClean="0"/>
              <a:t>ill for credit sharing</a:t>
            </a:r>
          </a:p>
          <a:p>
            <a:pPr>
              <a:buFont typeface="Wingdings" pitchFamily="2" charset="2"/>
              <a:buChar char="q"/>
            </a:pPr>
            <a:r>
              <a:rPr lang="hr-HR" dirty="0"/>
              <a:t>w</a:t>
            </a:r>
            <a:r>
              <a:rPr lang="hr-HR" dirty="0" smtClean="0"/>
              <a:t>ill for “demolition” of existing structures</a:t>
            </a:r>
          </a:p>
          <a:p>
            <a:pPr>
              <a:buFont typeface="Wingdings" pitchFamily="2" charset="2"/>
              <a:buChar char="q"/>
            </a:pPr>
            <a:r>
              <a:rPr lang="hr-HR" dirty="0"/>
              <a:t>w</a:t>
            </a:r>
            <a:r>
              <a:rPr lang="hr-HR" dirty="0" smtClean="0"/>
              <a:t>ill for overcoming interdisciplinary impediments</a:t>
            </a:r>
          </a:p>
          <a:p>
            <a:pPr>
              <a:buFont typeface="Wingdings" pitchFamily="2" charset="2"/>
              <a:buChar char="q"/>
            </a:pPr>
            <a:r>
              <a:rPr lang="hr-HR" dirty="0"/>
              <a:t>w</a:t>
            </a:r>
            <a:r>
              <a:rPr lang="hr-HR" dirty="0" smtClean="0"/>
              <a:t>ill for quiet work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ethics like mover</a:t>
            </a:r>
            <a:endParaRPr lang="hr-H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9632" y="112474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“Agents of changes”</a:t>
            </a:r>
            <a:endParaRPr lang="hr-HR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1700808"/>
            <a:ext cx="48965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Goals:</a:t>
            </a:r>
          </a:p>
          <a:p>
            <a:pPr>
              <a:buFont typeface="Courier New" pitchFamily="49" charset="0"/>
              <a:buChar char="o"/>
            </a:pPr>
            <a:r>
              <a:rPr lang="hr-HR" dirty="0"/>
              <a:t>c</a:t>
            </a:r>
            <a:r>
              <a:rPr lang="hr-HR" dirty="0" smtClean="0"/>
              <a:t>reate and keep social value</a:t>
            </a:r>
          </a:p>
          <a:p>
            <a:pPr>
              <a:buFont typeface="Courier New" pitchFamily="49" charset="0"/>
              <a:buChar char="o"/>
            </a:pPr>
            <a:r>
              <a:rPr lang="hr-HR" dirty="0"/>
              <a:t>r</a:t>
            </a:r>
            <a:r>
              <a:rPr lang="hr-HR" dirty="0" smtClean="0"/>
              <a:t>ecognize and reach opportunities</a:t>
            </a:r>
          </a:p>
          <a:p>
            <a:pPr>
              <a:buFont typeface="Courier New" pitchFamily="49" charset="0"/>
              <a:buChar char="o"/>
            </a:pPr>
            <a:r>
              <a:rPr lang="hr-HR" dirty="0"/>
              <a:t>c</a:t>
            </a:r>
            <a:r>
              <a:rPr lang="hr-HR" dirty="0" smtClean="0"/>
              <a:t>ontinuously reach for inovation,               adjustment and lifelong education</a:t>
            </a:r>
          </a:p>
          <a:p>
            <a:pPr>
              <a:buFont typeface="Courier New" pitchFamily="49" charset="0"/>
              <a:buChar char="o"/>
            </a:pPr>
            <a:r>
              <a:rPr lang="hr-HR" dirty="0" smtClean="0"/>
              <a:t>To be brave and not allow permanently available resources to be limited</a:t>
            </a:r>
          </a:p>
          <a:p>
            <a:pPr>
              <a:buFont typeface="Courier New" pitchFamily="49" charset="0"/>
              <a:buChar char="o"/>
            </a:pPr>
            <a:r>
              <a:rPr lang="hr-HR" dirty="0" smtClean="0"/>
              <a:t>To be responsible for decision-making and results</a:t>
            </a:r>
            <a:endParaRPr lang="hr-H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764704"/>
            <a:ext cx="41953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Characteristics of social entrepreneurs</a:t>
            </a:r>
          </a:p>
          <a:p>
            <a:r>
              <a:rPr lang="hr-HR" dirty="0" smtClean="0"/>
              <a:t>“Drayton”</a:t>
            </a:r>
            <a:endParaRPr lang="hr-HR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1916832"/>
            <a:ext cx="525658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-strong, new idea which may change the system</a:t>
            </a:r>
          </a:p>
          <a:p>
            <a:r>
              <a:rPr lang="hr-HR" dirty="0" smtClean="0"/>
              <a:t>-creativity</a:t>
            </a:r>
          </a:p>
          <a:p>
            <a:r>
              <a:rPr lang="hr-HR" dirty="0" smtClean="0"/>
              <a:t>-“revolutionary” potential</a:t>
            </a:r>
          </a:p>
          <a:p>
            <a:r>
              <a:rPr lang="hr-HR" dirty="0" smtClean="0"/>
              <a:t>-entrepreneur’s quality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r>
              <a:rPr lang="hr-HR" b="1" dirty="0" smtClean="0"/>
              <a:t>Bill Drayton- founder of Ashoka-(1980.)-international social entrepreneur’s organization</a:t>
            </a:r>
          </a:p>
          <a:p>
            <a:endParaRPr lang="hr-HR" b="1" dirty="0" smtClean="0"/>
          </a:p>
          <a:p>
            <a:endParaRPr lang="hr-HR" b="1" dirty="0" smtClean="0"/>
          </a:p>
          <a:p>
            <a:endParaRPr lang="hr-H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908720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SOCIAL ENTREPRENEURS</a:t>
            </a:r>
            <a:endParaRPr lang="hr-HR" dirty="0"/>
          </a:p>
        </p:txBody>
      </p:sp>
      <p:pic>
        <p:nvPicPr>
          <p:cNvPr id="3" name="Picture 2" descr="BILL GAT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476672"/>
            <a:ext cx="1524000" cy="2184400"/>
          </a:xfrm>
          <a:prstGeom prst="rect">
            <a:avLst/>
          </a:prstGeom>
        </p:spPr>
      </p:pic>
      <p:pic>
        <p:nvPicPr>
          <p:cNvPr id="4" name="Picture 3" descr="JamieOliver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1988840"/>
            <a:ext cx="2643437" cy="2432627"/>
          </a:xfrm>
          <a:prstGeom prst="rect">
            <a:avLst/>
          </a:prstGeom>
        </p:spPr>
      </p:pic>
      <p:pic>
        <p:nvPicPr>
          <p:cNvPr id="5" name="Picture 4" descr="MAJKA TEREZ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48264" y="3573016"/>
            <a:ext cx="1224136" cy="1057275"/>
          </a:xfrm>
          <a:prstGeom prst="rect">
            <a:avLst/>
          </a:prstGeom>
        </p:spPr>
      </p:pic>
      <p:pic>
        <p:nvPicPr>
          <p:cNvPr id="6" name="Picture 5" descr="MUHAMED YUNU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76056" y="4653136"/>
            <a:ext cx="781050" cy="1123950"/>
          </a:xfrm>
          <a:prstGeom prst="rect">
            <a:avLst/>
          </a:prstGeom>
        </p:spPr>
      </p:pic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99592" y="2996952"/>
            <a:ext cx="1628775" cy="24098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83568" y="5517232"/>
            <a:ext cx="2269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Oprah Winfrey</a:t>
            </a:r>
            <a:endParaRPr lang="hr-HR" dirty="0"/>
          </a:p>
        </p:txBody>
      </p:sp>
      <p:sp>
        <p:nvSpPr>
          <p:cNvPr id="10" name="TextBox 9"/>
          <p:cNvSpPr txBox="1"/>
          <p:nvPr/>
        </p:nvSpPr>
        <p:spPr>
          <a:xfrm>
            <a:off x="3779912" y="148478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Jamie Oliver</a:t>
            </a:r>
            <a:endParaRPr lang="hr-HR" dirty="0"/>
          </a:p>
        </p:txBody>
      </p:sp>
      <p:sp>
        <p:nvSpPr>
          <p:cNvPr id="11" name="TextBox 10"/>
          <p:cNvSpPr txBox="1"/>
          <p:nvPr/>
        </p:nvSpPr>
        <p:spPr>
          <a:xfrm>
            <a:off x="7236296" y="2708920"/>
            <a:ext cx="1128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Bill Gates</a:t>
            </a:r>
            <a:endParaRPr lang="hr-HR" dirty="0"/>
          </a:p>
        </p:txBody>
      </p:sp>
      <p:sp>
        <p:nvSpPr>
          <p:cNvPr id="12" name="TextBox 11"/>
          <p:cNvSpPr txBox="1"/>
          <p:nvPr/>
        </p:nvSpPr>
        <p:spPr>
          <a:xfrm>
            <a:off x="6732240" y="4869160"/>
            <a:ext cx="1756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Mother Theresa</a:t>
            </a:r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4644008" y="5949280"/>
            <a:ext cx="1872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Muhamed Yunus</a:t>
            </a:r>
            <a:endParaRPr lang="hr-H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340768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Social entrepreneurship and unprofitable organization</a:t>
            </a:r>
            <a:endParaRPr lang="hr-HR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2348880"/>
            <a:ext cx="48965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hr-HR" dirty="0" smtClean="0"/>
              <a:t>The same mission (providing life quality and helping those in most need</a:t>
            </a:r>
          </a:p>
          <a:p>
            <a:r>
              <a:rPr lang="hr-HR" dirty="0" smtClean="0"/>
              <a:t>But.....</a:t>
            </a:r>
          </a:p>
          <a:p>
            <a:pPr>
              <a:buFont typeface="Wingdings" pitchFamily="2" charset="2"/>
              <a:buChar char="v"/>
            </a:pPr>
            <a:r>
              <a:rPr lang="hr-HR" dirty="0" smtClean="0"/>
              <a:t> Most people from unprofitable sector do not like risk</a:t>
            </a:r>
          </a:p>
          <a:p>
            <a:r>
              <a:rPr lang="hr-HR" dirty="0" smtClean="0"/>
              <a:t>Social entrepreneurs don’t think about standard behavior, act without consideration of situation and response on problems creative and innovative</a:t>
            </a:r>
            <a:endParaRPr lang="hr-H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196752"/>
            <a:ext cx="7239000" cy="4846320"/>
          </a:xfrm>
        </p:spPr>
        <p:txBody>
          <a:bodyPr/>
          <a:lstStyle/>
          <a:p>
            <a:r>
              <a:rPr lang="hr-HR" dirty="0" smtClean="0"/>
              <a:t>entrepreneur’s activity</a:t>
            </a:r>
          </a:p>
          <a:p>
            <a:r>
              <a:rPr lang="hr-HR" dirty="0" smtClean="0"/>
              <a:t>connotates: </a:t>
            </a:r>
          </a:p>
          <a:p>
            <a:pPr>
              <a:buNone/>
            </a:pPr>
            <a:r>
              <a:rPr lang="hr-HR" dirty="0" smtClean="0"/>
              <a:t>   -professional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-innovative</a:t>
            </a:r>
          </a:p>
          <a:p>
            <a:pPr>
              <a:buNone/>
            </a:pPr>
            <a:r>
              <a:rPr lang="hr-HR" dirty="0" smtClean="0"/>
              <a:t>   -sustainable organization access which dominate market effects and use given possibilities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283968" y="2348880"/>
            <a:ext cx="3024336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3" name="Oval 2"/>
          <p:cNvSpPr/>
          <p:nvPr/>
        </p:nvSpPr>
        <p:spPr>
          <a:xfrm>
            <a:off x="3203848" y="1340768"/>
            <a:ext cx="2160240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Oval 3"/>
          <p:cNvSpPr/>
          <p:nvPr/>
        </p:nvSpPr>
        <p:spPr>
          <a:xfrm>
            <a:off x="3131840" y="2852936"/>
            <a:ext cx="2520280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Oval 4"/>
          <p:cNvSpPr/>
          <p:nvPr/>
        </p:nvSpPr>
        <p:spPr>
          <a:xfrm>
            <a:off x="1547664" y="2060848"/>
            <a:ext cx="2016224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Oval 5"/>
          <p:cNvSpPr/>
          <p:nvPr/>
        </p:nvSpPr>
        <p:spPr>
          <a:xfrm>
            <a:off x="0" y="2204864"/>
            <a:ext cx="1944216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899592" y="3501008"/>
            <a:ext cx="2808312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4788024" y="4725144"/>
            <a:ext cx="26642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Social entrepreneurship</a:t>
            </a:r>
            <a:endParaRPr lang="hr-HR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6156176" y="4005064"/>
            <a:ext cx="36004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148064" y="2708920"/>
            <a:ext cx="1296144" cy="2016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139952" y="3501008"/>
            <a:ext cx="2304256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771800" y="3212976"/>
            <a:ext cx="3528392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059832" y="4077072"/>
            <a:ext cx="324036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043608" y="3356992"/>
            <a:ext cx="5256584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364088" y="2636912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Civil society </a:t>
            </a:r>
          </a:p>
          <a:p>
            <a:r>
              <a:rPr lang="hr-HR" dirty="0" smtClean="0"/>
              <a:t>organization</a:t>
            </a:r>
            <a:endParaRPr lang="hr-HR" dirty="0"/>
          </a:p>
        </p:txBody>
      </p:sp>
      <p:sp>
        <p:nvSpPr>
          <p:cNvPr id="22" name="TextBox 21"/>
          <p:cNvSpPr txBox="1"/>
          <p:nvPr/>
        </p:nvSpPr>
        <p:spPr>
          <a:xfrm>
            <a:off x="3779912" y="1772816"/>
            <a:ext cx="115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Sector of society company</a:t>
            </a:r>
          </a:p>
          <a:p>
            <a:endParaRPr lang="hr-HR" dirty="0"/>
          </a:p>
        </p:txBody>
      </p:sp>
      <p:sp>
        <p:nvSpPr>
          <p:cNvPr id="23" name="TextBox 22"/>
          <p:cNvSpPr txBox="1"/>
          <p:nvPr/>
        </p:nvSpPr>
        <p:spPr>
          <a:xfrm>
            <a:off x="2051720" y="2492896"/>
            <a:ext cx="1224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Private profitable</a:t>
            </a:r>
          </a:p>
          <a:p>
            <a:r>
              <a:rPr lang="hr-HR" dirty="0" smtClean="0"/>
              <a:t>sector</a:t>
            </a:r>
            <a:endParaRPr lang="hr-HR" dirty="0"/>
          </a:p>
        </p:txBody>
      </p:sp>
      <p:sp>
        <p:nvSpPr>
          <p:cNvPr id="24" name="TextBox 23"/>
          <p:cNvSpPr txBox="1"/>
          <p:nvPr/>
        </p:nvSpPr>
        <p:spPr>
          <a:xfrm>
            <a:off x="395536" y="2564904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Public sector</a:t>
            </a:r>
            <a:endParaRPr lang="hr-HR" dirty="0"/>
          </a:p>
        </p:txBody>
      </p:sp>
      <p:sp>
        <p:nvSpPr>
          <p:cNvPr id="25" name="TextBox 24"/>
          <p:cNvSpPr txBox="1"/>
          <p:nvPr/>
        </p:nvSpPr>
        <p:spPr>
          <a:xfrm>
            <a:off x="1403648" y="386104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C</a:t>
            </a:r>
            <a:r>
              <a:rPr lang="hr-HR" dirty="0" smtClean="0"/>
              <a:t>ommunity</a:t>
            </a:r>
            <a:endParaRPr lang="hr-HR" dirty="0"/>
          </a:p>
        </p:txBody>
      </p:sp>
      <p:sp>
        <p:nvSpPr>
          <p:cNvPr id="26" name="TextBox 25"/>
          <p:cNvSpPr txBox="1"/>
          <p:nvPr/>
        </p:nvSpPr>
        <p:spPr>
          <a:xfrm>
            <a:off x="3635896" y="3356992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Private unprofitable sector</a:t>
            </a:r>
            <a:endParaRPr lang="hr-H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340768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All kind of organizations/legal forms</a:t>
            </a:r>
          </a:p>
          <a:p>
            <a:endParaRPr lang="hr-HR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2492896"/>
            <a:ext cx="7200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dirty="0"/>
              <a:t>c</a:t>
            </a:r>
            <a:r>
              <a:rPr lang="hr-HR" dirty="0" smtClean="0"/>
              <a:t>ompanies</a:t>
            </a:r>
          </a:p>
          <a:p>
            <a:pPr>
              <a:buFont typeface="Arial" pitchFamily="34" charset="0"/>
              <a:buChar char="•"/>
            </a:pPr>
            <a:r>
              <a:rPr lang="hr-HR" dirty="0"/>
              <a:t>f</a:t>
            </a:r>
            <a:r>
              <a:rPr lang="hr-HR" dirty="0" smtClean="0"/>
              <a:t>inancial institutions (banks-Grameen bank,Triodos credit unions-Coastal credit Union Ltd.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associations</a:t>
            </a:r>
          </a:p>
          <a:p>
            <a:pPr>
              <a:buFont typeface="Arial" pitchFamily="34" charset="0"/>
              <a:buChar char="•"/>
            </a:pPr>
            <a:r>
              <a:rPr lang="hr-HR" dirty="0"/>
              <a:t>c</a:t>
            </a:r>
            <a:r>
              <a:rPr lang="hr-HR" dirty="0" smtClean="0"/>
              <a:t>ooperative (workers,social, consumers,housing, local community)</a:t>
            </a:r>
          </a:p>
          <a:p>
            <a:pPr>
              <a:buFont typeface="Arial" pitchFamily="34" charset="0"/>
              <a:buChar char="•"/>
            </a:pPr>
            <a:r>
              <a:rPr lang="hr-HR" dirty="0"/>
              <a:t>o</a:t>
            </a:r>
            <a:r>
              <a:rPr lang="hr-HR" dirty="0" smtClean="0"/>
              <a:t>ther: university (University of Mondragon)</a:t>
            </a:r>
          </a:p>
          <a:p>
            <a:r>
              <a:rPr lang="hr-HR" dirty="0" smtClean="0"/>
              <a:t>             foundation (Ashoka)</a:t>
            </a:r>
          </a:p>
          <a:p>
            <a:r>
              <a:rPr lang="hr-HR" dirty="0"/>
              <a:t> </a:t>
            </a:r>
            <a:r>
              <a:rPr lang="hr-HR" dirty="0" smtClean="0"/>
              <a:t>          </a:t>
            </a:r>
          </a:p>
          <a:p>
            <a:endParaRPr lang="hr-H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90872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Activity areas</a:t>
            </a:r>
            <a:endParaRPr lang="hr-HR" dirty="0"/>
          </a:p>
        </p:txBody>
      </p:sp>
      <p:sp>
        <p:nvSpPr>
          <p:cNvPr id="3" name="TextBox 2"/>
          <p:cNvSpPr txBox="1"/>
          <p:nvPr/>
        </p:nvSpPr>
        <p:spPr>
          <a:xfrm>
            <a:off x="1907704" y="2132856"/>
            <a:ext cx="53285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-Ecology (Dolphin’s dream, Croatia)</a:t>
            </a:r>
          </a:p>
          <a:p>
            <a:r>
              <a:rPr lang="hr-HR" dirty="0" smtClean="0"/>
              <a:t>-Energetics (Community Energy Plus, </a:t>
            </a:r>
            <a:r>
              <a:rPr lang="hr-HR" dirty="0"/>
              <a:t>g</a:t>
            </a:r>
            <a:r>
              <a:rPr lang="hr-HR" dirty="0" smtClean="0"/>
              <a:t>reat Britain)</a:t>
            </a:r>
          </a:p>
          <a:p>
            <a:r>
              <a:rPr lang="hr-HR" dirty="0" smtClean="0"/>
              <a:t>-Finances (Caja Laboral, Spain)</a:t>
            </a:r>
          </a:p>
          <a:p>
            <a:r>
              <a:rPr lang="hr-HR" dirty="0" smtClean="0"/>
              <a:t>-Marketing (Social marketing, great Britain)</a:t>
            </a:r>
          </a:p>
          <a:p>
            <a:r>
              <a:rPr lang="hr-HR" dirty="0" smtClean="0"/>
              <a:t>-Media (Big Issue, great Britain)</a:t>
            </a:r>
          </a:p>
          <a:p>
            <a:r>
              <a:rPr lang="hr-HR" dirty="0" smtClean="0"/>
              <a:t>-Education, insurance, agriculture, traffic, social care, sport and recreation, tehnical culture, trade, catering, health</a:t>
            </a:r>
            <a:endParaRPr lang="hr-H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1988840"/>
            <a:ext cx="5976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“Never doubt that a small group of commited</a:t>
            </a:r>
          </a:p>
          <a:p>
            <a:r>
              <a:rPr lang="hr-HR" dirty="0" smtClean="0"/>
              <a:t>  people can change the world. Indeed, it is the </a:t>
            </a:r>
          </a:p>
          <a:p>
            <a:r>
              <a:rPr lang="hr-HR" dirty="0" smtClean="0"/>
              <a:t>  only thing that ever has.”</a:t>
            </a:r>
            <a:endParaRPr lang="hr-HR" dirty="0"/>
          </a:p>
        </p:txBody>
      </p:sp>
      <p:sp>
        <p:nvSpPr>
          <p:cNvPr id="3" name="TextBox 2"/>
          <p:cNvSpPr txBox="1"/>
          <p:nvPr/>
        </p:nvSpPr>
        <p:spPr>
          <a:xfrm>
            <a:off x="4499992" y="3861048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Margaret Mead</a:t>
            </a:r>
          </a:p>
          <a:p>
            <a:r>
              <a:rPr lang="hr-HR" dirty="0" smtClean="0"/>
              <a:t>American Intellectual</a:t>
            </a:r>
          </a:p>
          <a:p>
            <a:r>
              <a:rPr lang="hr-HR" dirty="0"/>
              <a:t>a</a:t>
            </a:r>
            <a:r>
              <a:rPr lang="hr-HR" dirty="0" smtClean="0"/>
              <a:t>ntropologist</a:t>
            </a:r>
          </a:p>
          <a:p>
            <a:r>
              <a:rPr lang="hr-HR" dirty="0" smtClean="0"/>
              <a:t>(1901-1978)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2204864"/>
            <a:ext cx="57606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Can you be a social entrepreneur?</a:t>
            </a:r>
          </a:p>
          <a:p>
            <a:endParaRPr lang="hr-HR" dirty="0"/>
          </a:p>
          <a:p>
            <a:pPr>
              <a:buFont typeface="Wingdings" pitchFamily="2" charset="2"/>
              <a:buChar char="ü"/>
            </a:pPr>
            <a:r>
              <a:rPr lang="hr-HR" dirty="0" smtClean="0"/>
              <a:t>Student associatons</a:t>
            </a:r>
          </a:p>
          <a:p>
            <a:pPr>
              <a:buFont typeface="Wingdings" pitchFamily="2" charset="2"/>
              <a:buChar char="ü"/>
            </a:pPr>
            <a:r>
              <a:rPr lang="hr-HR" dirty="0" smtClean="0"/>
              <a:t>Volonteurs programs</a:t>
            </a:r>
          </a:p>
          <a:p>
            <a:pPr>
              <a:buFont typeface="Wingdings" pitchFamily="2" charset="2"/>
              <a:buChar char="ü"/>
            </a:pPr>
            <a:r>
              <a:rPr lang="hr-HR" dirty="0" smtClean="0"/>
              <a:t>Organization of humanitarian activity....</a:t>
            </a:r>
            <a:endParaRPr lang="hr-H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3140968"/>
            <a:ext cx="6120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000" i="1" dirty="0" smtClean="0"/>
              <a:t>THANK YOU!</a:t>
            </a:r>
            <a:endParaRPr lang="hr-HR" sz="4000" i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389120"/>
          </a:xfrm>
        </p:spPr>
        <p:txBody>
          <a:bodyPr>
            <a:normAutofit/>
          </a:bodyPr>
          <a:lstStyle/>
          <a:p>
            <a:r>
              <a:rPr lang="hr-HR" sz="3200" dirty="0" smtClean="0"/>
              <a:t>social entrepreneurs work in civil society organizations, private and public sectors</a:t>
            </a:r>
          </a:p>
          <a:p>
            <a:r>
              <a:rPr lang="hr-HR" sz="3200" dirty="0" smtClean="0"/>
              <a:t>also, unprofitable organizations have important society effect</a:t>
            </a:r>
          </a:p>
        </p:txBody>
      </p:sp>
      <p:pic>
        <p:nvPicPr>
          <p:cNvPr id="4" name="Picture 3" descr="zemaljska-kugl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3645024"/>
            <a:ext cx="4524375" cy="30099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NESST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Nonprofit Enterprise and Self-sustainability Team</a:t>
            </a:r>
          </a:p>
          <a:p>
            <a:r>
              <a:rPr lang="hr-HR" dirty="0" smtClean="0"/>
              <a:t>international organization </a:t>
            </a:r>
          </a:p>
          <a:p>
            <a:r>
              <a:rPr lang="hr-HR" dirty="0" smtClean="0"/>
              <a:t>helps civil society in developement of their social entrepreneurship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Social entrepreneurship helps the poorest </a:t>
            </a:r>
          </a:p>
          <a:p>
            <a:r>
              <a:rPr lang="hr-HR" dirty="0" smtClean="0"/>
              <a:t>looking for society changes</a:t>
            </a:r>
          </a:p>
          <a:p>
            <a:r>
              <a:rPr lang="hr-HR" dirty="0" smtClean="0"/>
              <a:t>interested in ecology problems </a:t>
            </a:r>
          </a:p>
          <a:p>
            <a:r>
              <a:rPr lang="hr-HR" dirty="0" smtClean="0"/>
              <a:t>Croatia: over 47000 unprofitable associations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Interesting data...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94% world income allocated between 40% population, 60% live with only 6%</a:t>
            </a:r>
          </a:p>
          <a:p>
            <a:r>
              <a:rPr lang="hr-HR" dirty="0" smtClean="0"/>
              <a:t>1% population have 39% of world wealth</a:t>
            </a:r>
          </a:p>
          <a:p>
            <a:r>
              <a:rPr lang="hr-HR" dirty="0" smtClean="0"/>
              <a:t>half of population  have 2$ per day or less</a:t>
            </a:r>
          </a:p>
          <a:p>
            <a:r>
              <a:rPr lang="hr-HR" dirty="0" smtClean="0"/>
              <a:t>one billion have less than 1$</a:t>
            </a:r>
            <a:endParaRPr lang="hr-H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SOCIETY PROBLEMS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climate changes, destroying nature</a:t>
            </a:r>
          </a:p>
          <a:p>
            <a:r>
              <a:rPr lang="hr-HR" dirty="0" smtClean="0"/>
              <a:t>diseases, hunger, wars, poverty, unemployement</a:t>
            </a:r>
          </a:p>
          <a:p>
            <a:r>
              <a:rPr lang="hr-HR" dirty="0" smtClean="0"/>
              <a:t>the widening gap between rich and poor</a:t>
            </a:r>
          </a:p>
          <a:p>
            <a:r>
              <a:rPr lang="hr-HR" dirty="0" smtClean="0"/>
              <a:t>corruption, terorism...</a:t>
            </a:r>
          </a:p>
          <a:p>
            <a:endParaRPr lang="hr-HR" dirty="0" smtClean="0"/>
          </a:p>
          <a:p>
            <a:pPr>
              <a:buNone/>
            </a:pPr>
            <a:r>
              <a:rPr lang="hr-HR" dirty="0" smtClean="0">
                <a:latin typeface="Aharoni" pitchFamily="2" charset="-79"/>
                <a:cs typeface="Aharoni" pitchFamily="2" charset="-79"/>
              </a:rPr>
              <a:t>                                   social entrepreneurship allows organizations to experience new things, to face with new needs and serve more people more effective and faster</a:t>
            </a:r>
          </a:p>
          <a:p>
            <a:pPr>
              <a:buNone/>
            </a:pPr>
            <a:r>
              <a:rPr lang="hr-HR" dirty="0" smtClean="0"/>
              <a:t>                                                Peter Brinckerhoff</a:t>
            </a:r>
            <a:endParaRPr lang="hr-H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Definitions...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000" dirty="0" smtClean="0"/>
              <a:t>Social entrepreneurship combinates passion of social mission with work discipline, inovation and determination  (Dees, 1998.)</a:t>
            </a:r>
          </a:p>
          <a:p>
            <a:r>
              <a:rPr lang="hr-HR" sz="2000" dirty="0" smtClean="0"/>
              <a:t>Social entrepreneurship  creates creative effort which results in different well-being for community like improved social service, financial service, employment, education etc. (Barraket, 2006.)</a:t>
            </a:r>
          </a:p>
          <a:p>
            <a:r>
              <a:rPr lang="hr-HR" sz="2000" dirty="0" smtClean="0"/>
              <a:t>Social entrepreneurship  means  activity of planning, practice and making decisions which leads to creation and sustainability of new ventures whose explicit mision includes society problems (Short, Moss, Lumpkin, 2008.)</a:t>
            </a:r>
          </a:p>
          <a:p>
            <a:pPr>
              <a:buNone/>
            </a:pP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Myths about soc.ent.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difference between traditional and social entrepreneurship is a greed</a:t>
            </a:r>
          </a:p>
          <a:p>
            <a:r>
              <a:rPr lang="hr-HR" dirty="0" smtClean="0"/>
              <a:t>social entrepreneurs are managers of unprofitable organizations</a:t>
            </a:r>
          </a:p>
          <a:p>
            <a:r>
              <a:rPr lang="hr-HR" dirty="0" smtClean="0"/>
              <a:t>they are born, not created</a:t>
            </a:r>
          </a:p>
          <a:p>
            <a:r>
              <a:rPr lang="hr-HR" dirty="0" smtClean="0"/>
              <a:t>they like risk</a:t>
            </a:r>
            <a:endParaRPr lang="hr-H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674</TotalTime>
  <Words>816</Words>
  <Application>Microsoft Office PowerPoint</Application>
  <PresentationFormat>Prikaz na zaslonu (4:3)</PresentationFormat>
  <Paragraphs>157</Paragraphs>
  <Slides>25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25</vt:i4>
      </vt:variant>
    </vt:vector>
  </HeadingPairs>
  <TitlesOfParts>
    <vt:vector size="33" baseType="lpstr">
      <vt:lpstr>Aharoni</vt:lpstr>
      <vt:lpstr>Arial</vt:lpstr>
      <vt:lpstr>Calibri</vt:lpstr>
      <vt:lpstr>Constantia</vt:lpstr>
      <vt:lpstr>Courier New</vt:lpstr>
      <vt:lpstr>Wingdings</vt:lpstr>
      <vt:lpstr>Wingdings 2</vt:lpstr>
      <vt:lpstr>Flow</vt:lpstr>
      <vt:lpstr>Social entrepreneurship</vt:lpstr>
      <vt:lpstr>PowerPointova prezentacija</vt:lpstr>
      <vt:lpstr>PowerPointova prezentacija</vt:lpstr>
      <vt:lpstr>NESST</vt:lpstr>
      <vt:lpstr>PowerPointova prezentacija</vt:lpstr>
      <vt:lpstr>Interesting data...</vt:lpstr>
      <vt:lpstr>SOCIETY PROBLEMS </vt:lpstr>
      <vt:lpstr>Definitions...</vt:lpstr>
      <vt:lpstr>Myths about soc.ent.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etrepreneurship</dc:title>
  <dc:creator>josy</dc:creator>
  <cp:lastModifiedBy>Mladi EU</cp:lastModifiedBy>
  <cp:revision>46</cp:revision>
  <dcterms:created xsi:type="dcterms:W3CDTF">2015-05-09T09:44:47Z</dcterms:created>
  <dcterms:modified xsi:type="dcterms:W3CDTF">2015-06-08T10:14:20Z</dcterms:modified>
</cp:coreProperties>
</file>